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A9204-C74E-41BF-9AE4-5BEBC3222B0E}" type="datetimeFigureOut">
              <a:rPr lang="ru-RU" smtClean="0"/>
              <a:pPr/>
              <a:t>31.01.2013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3E562-FDB7-41F3-946C-4C34653A7D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A9204-C74E-41BF-9AE4-5BEBC3222B0E}" type="datetimeFigureOut">
              <a:rPr lang="ru-RU" smtClean="0"/>
              <a:pPr/>
              <a:t>31.01.2013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3E562-FDB7-41F3-946C-4C34653A7D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A9204-C74E-41BF-9AE4-5BEBC3222B0E}" type="datetimeFigureOut">
              <a:rPr lang="ru-RU" smtClean="0"/>
              <a:pPr/>
              <a:t>31.01.2013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3E562-FDB7-41F3-946C-4C34653A7D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A9204-C74E-41BF-9AE4-5BEBC3222B0E}" type="datetimeFigureOut">
              <a:rPr lang="ru-RU" smtClean="0"/>
              <a:pPr/>
              <a:t>31.01.2013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3E562-FDB7-41F3-946C-4C34653A7D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A9204-C74E-41BF-9AE4-5BEBC3222B0E}" type="datetimeFigureOut">
              <a:rPr lang="ru-RU" smtClean="0"/>
              <a:pPr/>
              <a:t>31.01.2013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3E562-FDB7-41F3-946C-4C34653A7D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A9204-C74E-41BF-9AE4-5BEBC3222B0E}" type="datetimeFigureOut">
              <a:rPr lang="ru-RU" smtClean="0"/>
              <a:pPr/>
              <a:t>31.01.2013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3E562-FDB7-41F3-946C-4C34653A7D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A9204-C74E-41BF-9AE4-5BEBC3222B0E}" type="datetimeFigureOut">
              <a:rPr lang="ru-RU" smtClean="0"/>
              <a:pPr/>
              <a:t>31.01.2013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3E562-FDB7-41F3-946C-4C34653A7D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A9204-C74E-41BF-9AE4-5BEBC3222B0E}" type="datetimeFigureOut">
              <a:rPr lang="ru-RU" smtClean="0"/>
              <a:pPr/>
              <a:t>31.01.2013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3E562-FDB7-41F3-946C-4C34653A7D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A9204-C74E-41BF-9AE4-5BEBC3222B0E}" type="datetimeFigureOut">
              <a:rPr lang="ru-RU" smtClean="0"/>
              <a:pPr/>
              <a:t>31.01.2013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3E562-FDB7-41F3-946C-4C34653A7D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A9204-C74E-41BF-9AE4-5BEBC3222B0E}" type="datetimeFigureOut">
              <a:rPr lang="ru-RU" smtClean="0"/>
              <a:pPr/>
              <a:t>31.01.2013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3E562-FDB7-41F3-946C-4C34653A7D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A9204-C74E-41BF-9AE4-5BEBC3222B0E}" type="datetimeFigureOut">
              <a:rPr lang="ru-RU" smtClean="0"/>
              <a:pPr/>
              <a:t>31.01.2013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C23E562-FDB7-41F3-946C-4C34653A7DE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F2A9204-C74E-41BF-9AE4-5BEBC3222B0E}" type="datetimeFigureOut">
              <a:rPr lang="ru-RU" smtClean="0"/>
              <a:pPr/>
              <a:t>31.01.2013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C23E562-FDB7-41F3-946C-4C34653A7DEA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0%D0%B5%D0%BB%D0%B8%D0%B3%D0%B8%D1%8F" TargetMode="External"/><Relationship Id="rId7" Type="http://schemas.openxmlformats.org/officeDocument/2006/relationships/hyperlink" Target="http://ru.wikipedia.org/wiki/%D0%A5%D1%80%D0%B8%D1%81%D1%82%D0%B8%D0%B0%D0%BD%D1%81%D1%82%D0%B2%D0%BE" TargetMode="External"/><Relationship Id="rId2" Type="http://schemas.openxmlformats.org/officeDocument/2006/relationships/hyperlink" Target="http://ru.wikipedia.org/wiki/%D0%9C%D1%83%D0%B7%D1%8B%D0%BA%D0%B0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ru.wikipedia.org/wiki/%D0%A6%D0%B5%D1%80%D0%BA%D0%BE%D0%B2%D0%BD%D0%B0%D1%8F_%D0%BC%D1%83%D0%B7%D1%8B%D0%BA%D0%B0" TargetMode="External"/><Relationship Id="rId5" Type="http://schemas.openxmlformats.org/officeDocument/2006/relationships/hyperlink" Target="http://ru.wikipedia.org/wiki/%D0%91%D1%8B%D1%82" TargetMode="External"/><Relationship Id="rId4" Type="http://schemas.openxmlformats.org/officeDocument/2006/relationships/hyperlink" Target="http://ru.wikipedia.org/wiki/%D0%91%D0%BE%D0%B3%D0%BE%D1%81%D0%BB%D1%83%D0%B6%D0%B5%D0%BD%D0%B8%D0%B5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predanie.ru/muz/duhovnye_pesnopenija_russkih_kompozitorov/p-chesnokov/" TargetMode="External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Users\User\Desktop\&#1084;&#1091;&#1079;&#1099;&#1082;&#1072;&#1083;&#1100;&#1085;&#1099;&#1077;%20&#1091;&#1088;&#1086;&#1082;&#1080;\&#1076;&#1091;&#1093;&#1086;&#1074;&#1085;&#1072;&#1103;%20&#1084;&#1091;&#1079;&#1099;&#1082;&#1072;%20&#1082;&#1091;&#1073;.%20&#1082;&#1086;&#1084;&#1087;&#1086;&#1079;&#1080;&#1090;&#1086;&#1088;&#1086;&#1074;\&#1056;&#1072;&#1093;&#1084;&#1072;&#1085;&#1080;&#1085;&#1086;&#1074;.mp3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3.xml"/><Relationship Id="rId1" Type="http://schemas.openxmlformats.org/officeDocument/2006/relationships/audio" Target="file:///C:\Users\User\Desktop\&#1084;&#1091;&#1079;&#1099;&#1082;&#1072;&#1083;&#1100;&#1085;&#1099;&#1077;%20&#1091;&#1088;&#1086;&#1082;&#1080;\&#1076;&#1091;&#1093;&#1086;&#1074;&#1085;&#1072;&#1103;%20&#1084;&#1091;&#1079;&#1099;&#1082;&#1072;%20&#1082;&#1091;&#1073;.%20&#1082;&#1086;&#1084;&#1087;&#1086;&#1079;&#1080;&#1090;&#1086;&#1088;&#1086;&#1074;\11.mp3" TargetMode="Externa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ользователь\Desktop\презентации\духовная музыка куб. композиторов\024179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91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214422"/>
            <a:ext cx="8110566" cy="4572032"/>
          </a:xfrm>
        </p:spPr>
        <p:txBody>
          <a:bodyPr>
            <a:noAutofit/>
          </a:bodyPr>
          <a:lstStyle/>
          <a:p>
            <a:pPr algn="ctr"/>
            <a:r>
              <a:rPr lang="ru-RU" sz="6600" dirty="0" smtClean="0">
                <a:latin typeface="Monotype Corsiva" pitchFamily="66" charset="0"/>
              </a:rPr>
              <a:t>Духовная музыка кубанских </a:t>
            </a:r>
            <a:r>
              <a:rPr lang="ru-RU" sz="6600" dirty="0" smtClean="0">
                <a:latin typeface="Monotype Corsiva" pitchFamily="66" charset="0"/>
              </a:rPr>
              <a:t>композиторов</a:t>
            </a:r>
            <a:br>
              <a:rPr lang="ru-RU" sz="6600" dirty="0" smtClean="0">
                <a:latin typeface="Monotype Corsiva" pitchFamily="66" charset="0"/>
              </a:rPr>
            </a:br>
            <a:r>
              <a:rPr lang="ru-RU" sz="3600" dirty="0" smtClean="0">
                <a:latin typeface="Monotype Corsiva" pitchFamily="66" charset="0"/>
              </a:rPr>
              <a:t>урок №23</a:t>
            </a:r>
            <a:br>
              <a:rPr lang="ru-RU" sz="3600" dirty="0" smtClean="0">
                <a:latin typeface="Monotype Corsiva" pitchFamily="66" charset="0"/>
              </a:rPr>
            </a:br>
            <a:r>
              <a:rPr lang="ru-RU" sz="3600" dirty="0" smtClean="0">
                <a:latin typeface="Monotype Corsiva" pitchFamily="66" charset="0"/>
              </a:rPr>
              <a:t>10 класс</a:t>
            </a:r>
            <a:br>
              <a:rPr lang="ru-RU" sz="3600" dirty="0" smtClean="0">
                <a:latin typeface="Monotype Corsiva" pitchFamily="66" charset="0"/>
              </a:rPr>
            </a:br>
            <a:r>
              <a:rPr lang="ru-RU" sz="3600" dirty="0" smtClean="0">
                <a:latin typeface="Monotype Corsiva" pitchFamily="66" charset="0"/>
              </a:rPr>
              <a:t>учитель </a:t>
            </a:r>
            <a:r>
              <a:rPr lang="ru-RU" sz="3600" dirty="0" err="1" smtClean="0">
                <a:latin typeface="Monotype Corsiva" pitchFamily="66" charset="0"/>
              </a:rPr>
              <a:t>кубановедения</a:t>
            </a:r>
            <a:r>
              <a:rPr lang="ru-RU" sz="3600" dirty="0" smtClean="0">
                <a:latin typeface="Monotype Corsiva" pitchFamily="66" charset="0"/>
              </a:rPr>
              <a:t> МБОУ СОШ №1</a:t>
            </a:r>
            <a:br>
              <a:rPr lang="ru-RU" sz="3600" dirty="0" smtClean="0">
                <a:latin typeface="Monotype Corsiva" pitchFamily="66" charset="0"/>
              </a:rPr>
            </a:br>
            <a:r>
              <a:rPr lang="ru-RU" sz="3600" dirty="0" err="1" smtClean="0">
                <a:latin typeface="Monotype Corsiva" pitchFamily="66" charset="0"/>
              </a:rPr>
              <a:t>Рыжонкова</a:t>
            </a:r>
            <a:r>
              <a:rPr lang="ru-RU" sz="3600" dirty="0" smtClean="0">
                <a:latin typeface="Monotype Corsiva" pitchFamily="66" charset="0"/>
              </a:rPr>
              <a:t> М.В.</a:t>
            </a:r>
            <a:endParaRPr lang="ru-RU" sz="36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0034" y="785794"/>
            <a:ext cx="8072494" cy="5643602"/>
          </a:xfrm>
        </p:spPr>
        <p:txBody>
          <a:bodyPr>
            <a:noAutofit/>
          </a:bodyPr>
          <a:lstStyle/>
          <a:p>
            <a:r>
              <a:rPr lang="ru-RU" sz="3600" b="1" i="1" dirty="0" smtClean="0"/>
              <a:t>Духовная музыка</a:t>
            </a:r>
            <a:r>
              <a:rPr lang="ru-RU" sz="3600" i="1" dirty="0" smtClean="0"/>
              <a:t> — </a:t>
            </a:r>
            <a:r>
              <a:rPr lang="ru-RU" sz="3600" i="1" dirty="0" smtClean="0">
                <a:hlinkClick r:id="rId2" tooltip="Музыка"/>
              </a:rPr>
              <a:t>музыкальные</a:t>
            </a:r>
            <a:r>
              <a:rPr lang="ru-RU" sz="3600" i="1" dirty="0" smtClean="0"/>
              <a:t> произведения, связанные с текстами </a:t>
            </a:r>
            <a:r>
              <a:rPr lang="ru-RU" sz="3600" i="1" dirty="0" smtClean="0">
                <a:hlinkClick r:id="rId3" tooltip="Религия"/>
              </a:rPr>
              <a:t>религиозного</a:t>
            </a:r>
            <a:r>
              <a:rPr lang="ru-RU" sz="3600" i="1" dirty="0" smtClean="0"/>
              <a:t> характера, предназначенные для исполнения во время </a:t>
            </a:r>
            <a:r>
              <a:rPr lang="ru-RU" sz="3600" i="1" dirty="0" smtClean="0">
                <a:hlinkClick r:id="rId4" tooltip="Богослужение"/>
              </a:rPr>
              <a:t>церковной службы</a:t>
            </a:r>
            <a:r>
              <a:rPr lang="ru-RU" sz="3600" i="1" dirty="0" smtClean="0"/>
              <a:t> или в </a:t>
            </a:r>
            <a:r>
              <a:rPr lang="ru-RU" sz="3600" i="1" dirty="0" smtClean="0">
                <a:hlinkClick r:id="rId5" tooltip="Быт"/>
              </a:rPr>
              <a:t>быту</a:t>
            </a:r>
            <a:r>
              <a:rPr lang="ru-RU" sz="3600" i="1" dirty="0" smtClean="0"/>
              <a:t>. Под духовной музыкой в узком смысле подразумевают </a:t>
            </a:r>
            <a:r>
              <a:rPr lang="ru-RU" sz="3600" i="1" dirty="0" smtClean="0">
                <a:hlinkClick r:id="rId6" tooltip="Церковная музыка"/>
              </a:rPr>
              <a:t>церковную музыку</a:t>
            </a:r>
            <a:r>
              <a:rPr lang="ru-RU" sz="3600" i="1" dirty="0" smtClean="0"/>
              <a:t> христиан; в широком смысле духовная музыка не исчерпывается сопровождением богослужения и не ограничивается </a:t>
            </a:r>
            <a:r>
              <a:rPr lang="ru-RU" sz="3600" i="1" dirty="0" smtClean="0">
                <a:hlinkClick r:id="rId7" tooltip="Христианство"/>
              </a:rPr>
              <a:t>христианством</a:t>
            </a:r>
            <a:r>
              <a:rPr lang="ru-RU" sz="3600" i="1" dirty="0" smtClean="0"/>
              <a:t>. </a:t>
            </a:r>
            <a:endParaRPr lang="ru-RU" sz="36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chemeClr val="accent6">
                <a:lumMod val="20000"/>
                <a:lumOff val="80000"/>
              </a:schemeClr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85794"/>
            <a:ext cx="5643570" cy="6072206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002060"/>
                </a:solidFill>
              </a:rPr>
              <a:t>Чесноков получил большую известность как регент и автор духовной музыки. Всего Павлом создано около пятисот хоровых пьес – духовных сочинений и переложений традиционных распевов, обработок народных песен, хоров на стихи русских поэтов. Чесноков – один из наиболее видных представителей «нового направления» в русской духовной музыке</a:t>
            </a:r>
            <a:endParaRPr lang="ru-RU" sz="3200" dirty="0">
              <a:solidFill>
                <a:srgbClr val="002060"/>
              </a:solidFill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5685768" y="428604"/>
            <a:ext cx="3458232" cy="5683416"/>
            <a:chOff x="5685768" y="428604"/>
            <a:chExt cx="3458232" cy="5683416"/>
          </a:xfrm>
        </p:grpSpPr>
        <p:pic>
          <p:nvPicPr>
            <p:cNvPr id="3" name="Рисунок 2" descr="http://predanie.ru/download/iblock/996/%20jcphtf.%20t.%20dugainuv_resize.jpg">
              <a:hlinkClick r:id="rId3"/>
            </p:cNvPr>
            <p:cNvPicPr/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685768" y="428604"/>
              <a:ext cx="3458232" cy="381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" name="Прямоугольник 3"/>
            <p:cNvSpPr/>
            <p:nvPr/>
          </p:nvSpPr>
          <p:spPr>
            <a:xfrm>
              <a:off x="5701967" y="4357694"/>
              <a:ext cx="3442033" cy="175432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1" cap="none" spc="0" dirty="0" smtClean="0">
                  <a:ln w="24500" cmpd="dbl">
                    <a:solidFill>
                      <a:schemeClr val="accent2">
                        <a:shade val="85000"/>
                        <a:satMod val="155000"/>
                      </a:schemeClr>
                    </a:solidFill>
                    <a:prstDash val="solid"/>
                    <a:miter lim="800000"/>
                  </a:ln>
                  <a:gradFill>
                    <a:gsLst>
                      <a:gs pos="10000">
                        <a:schemeClr val="accent2">
                          <a:tint val="10000"/>
                          <a:satMod val="155000"/>
                        </a:schemeClr>
                      </a:gs>
                      <a:gs pos="60000">
                        <a:schemeClr val="accent2">
                          <a:tint val="30000"/>
                          <a:satMod val="155000"/>
                        </a:schemeClr>
                      </a:gs>
                      <a:gs pos="100000">
                        <a:schemeClr val="accent2">
                          <a:tint val="73000"/>
                          <a:satMod val="155000"/>
                        </a:schemeClr>
                      </a:gs>
                    </a:gsLst>
                    <a:lin ang="5400000"/>
                  </a:gradFill>
                  <a:effectLst>
                    <a:outerShdw blurRad="38100" dist="38100" dir="7020000" algn="tl">
                      <a:srgbClr val="000000">
                        <a:alpha val="35000"/>
                      </a:srgbClr>
                    </a:outerShdw>
                  </a:effectLst>
                </a:rPr>
                <a:t>Павел</a:t>
              </a:r>
            </a:p>
            <a:p>
              <a:pPr algn="ctr"/>
              <a:r>
                <a:rPr lang="ru-RU" sz="5400" b="1" dirty="0" smtClean="0">
                  <a:ln w="24500" cmpd="dbl">
                    <a:solidFill>
                      <a:schemeClr val="accent2">
                        <a:shade val="85000"/>
                        <a:satMod val="155000"/>
                      </a:schemeClr>
                    </a:solidFill>
                    <a:prstDash val="solid"/>
                    <a:miter lim="800000"/>
                  </a:ln>
                  <a:gradFill>
                    <a:gsLst>
                      <a:gs pos="10000">
                        <a:schemeClr val="accent2">
                          <a:tint val="10000"/>
                          <a:satMod val="155000"/>
                        </a:schemeClr>
                      </a:gs>
                      <a:gs pos="60000">
                        <a:schemeClr val="accent2">
                          <a:tint val="30000"/>
                          <a:satMod val="155000"/>
                        </a:schemeClr>
                      </a:gs>
                      <a:gs pos="100000">
                        <a:schemeClr val="accent2">
                          <a:tint val="73000"/>
                          <a:satMod val="155000"/>
                        </a:schemeClr>
                      </a:gs>
                    </a:gsLst>
                    <a:lin ang="5400000"/>
                  </a:gradFill>
                  <a:effectLst>
                    <a:outerShdw blurRad="38100" dist="38100" dir="7020000" algn="tl">
                      <a:srgbClr val="000000">
                        <a:alpha val="35000"/>
                      </a:srgbClr>
                    </a:outerShdw>
                  </a:effectLst>
                </a:rPr>
                <a:t>Чесноков</a:t>
              </a:r>
              <a:endParaRPr lang="ru-RU" sz="5400" b="1" cap="none" spc="0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endParaRPr>
            </a:p>
          </p:txBody>
        </p:sp>
      </p:grpSp>
      <p:pic>
        <p:nvPicPr>
          <p:cNvPr id="6" name="Рахманинов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4643438" y="4857760"/>
            <a:ext cx="1223970" cy="12239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242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chemeClr val="bg2">
                <a:lumMod val="40000"/>
                <a:lumOff val="60000"/>
              </a:schemeClr>
            </a:gs>
            <a:gs pos="100000">
              <a:srgbClr val="96AB94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00042"/>
            <a:ext cx="8215338" cy="1571636"/>
          </a:xfrm>
        </p:spPr>
        <p:txBody>
          <a:bodyPr/>
          <a:lstStyle/>
          <a:p>
            <a:r>
              <a:rPr lang="ru-RU" dirty="0" smtClean="0"/>
              <a:t>Григорий Фёдорович Пономаренко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2071678"/>
            <a:ext cx="5715040" cy="3571900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>
                <a:latin typeface="Monotype Corsiva" pitchFamily="66" charset="0"/>
              </a:rPr>
              <a:t>Богослужение </a:t>
            </a:r>
          </a:p>
          <a:p>
            <a:pPr algn="ctr"/>
            <a:r>
              <a:rPr lang="ru-RU" sz="6000" dirty="0" smtClean="0">
                <a:latin typeface="Monotype Corsiva" pitchFamily="66" charset="0"/>
              </a:rPr>
              <a:t>«Всенощное бдение»</a:t>
            </a:r>
            <a:endParaRPr lang="ru-RU" sz="6000" dirty="0">
              <a:latin typeface="Monotype Corsiva" pitchFamily="66" charset="0"/>
            </a:endParaRPr>
          </a:p>
        </p:txBody>
      </p:sp>
      <p:pic>
        <p:nvPicPr>
          <p:cNvPr id="1026" name="Picture 2" descr="C:\Users\Пользователь\Desktop\презентации\духовная музыка куб. композиторов\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976" y="1285860"/>
            <a:ext cx="3429024" cy="5173615"/>
          </a:xfrm>
          <a:prstGeom prst="rect">
            <a:avLst/>
          </a:prstGeom>
          <a:noFill/>
        </p:spPr>
      </p:pic>
      <p:pic>
        <p:nvPicPr>
          <p:cNvPr id="5" name="1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28596" y="5214950"/>
            <a:ext cx="1152532" cy="11525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798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Пользователь\Desktop\презентации\духовная музыка куб. композиторов\hor_yakovlev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125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4">
      <a:dk1>
        <a:sysClr val="windowText" lastClr="000000"/>
      </a:dk1>
      <a:lt1>
        <a:srgbClr val="04617B"/>
      </a:lt1>
      <a:dk2>
        <a:srgbClr val="FF99FF"/>
      </a:dk2>
      <a:lt2>
        <a:srgbClr val="76D9E8"/>
      </a:lt2>
      <a:accent1>
        <a:srgbClr val="0F6FC6"/>
      </a:accent1>
      <a:accent2>
        <a:srgbClr val="009DD9"/>
      </a:accent2>
      <a:accent3>
        <a:srgbClr val="0BD0D9"/>
      </a:accent3>
      <a:accent4>
        <a:srgbClr val="FF99CC"/>
      </a:accent4>
      <a:accent5>
        <a:srgbClr val="FF66CC"/>
      </a:accent5>
      <a:accent6>
        <a:srgbClr val="F397D4"/>
      </a:accent6>
      <a:hlink>
        <a:srgbClr val="5DF0F6"/>
      </a:hlink>
      <a:folHlink>
        <a:srgbClr val="6ADAFA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360</TotalTime>
  <Words>113</Words>
  <Application>Microsoft Office PowerPoint</Application>
  <PresentationFormat>Экран (4:3)</PresentationFormat>
  <Paragraphs>8</Paragraphs>
  <Slides>5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Поток</vt:lpstr>
      <vt:lpstr>Духовная музыка кубанских композиторов урок №23 10 класс учитель кубановедения МБОУ СОШ №1 Рыжонкова М.В.</vt:lpstr>
      <vt:lpstr>Слайд 2</vt:lpstr>
      <vt:lpstr>Чесноков получил большую известность как регент и автор духовной музыки. Всего Павлом создано около пятисот хоровых пьес – духовных сочинений и переложений традиционных распевов, обработок народных песен, хоров на стихи русских поэтов. Чесноков – один из наиболее видных представителей «нового направления» в русской духовной музыке</vt:lpstr>
      <vt:lpstr>Григорий Фёдорович Пономаренко </vt:lpstr>
      <vt:lpstr>Слайд 5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Духовная музыка кубанских композиторов</dc:title>
  <dc:creator>Пользователь</dc:creator>
  <cp:lastModifiedBy>User</cp:lastModifiedBy>
  <cp:revision>4</cp:revision>
  <dcterms:created xsi:type="dcterms:W3CDTF">2012-08-26T05:25:24Z</dcterms:created>
  <dcterms:modified xsi:type="dcterms:W3CDTF">2013-01-31T14:56:36Z</dcterms:modified>
</cp:coreProperties>
</file>